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09"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421263"/>
            <a:ext cx="12192000" cy="147732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第</a:t>
            </a:r>
            <a:r>
              <a:rPr lang="zh-CN" altLang="en-US" sz="6000" dirty="0">
                <a:solidFill>
                  <a:srgbClr val="70AD47">
                    <a:lumMod val="75000"/>
                  </a:srgbClr>
                </a:solidFill>
                <a:ea typeface="楷体" panose="02010609060101010101" pitchFamily="49" charset="-122"/>
                <a:cs typeface="Times New Roman" panose="02020603050405020304" pitchFamily="18" charset="0"/>
              </a:rPr>
              <a:t>四</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民族团结</a:t>
            </a:r>
            <a:r>
              <a:rPr lang="zh-CN" altLang="en-US" sz="6000" dirty="0">
                <a:solidFill>
                  <a:srgbClr val="70AD47">
                    <a:lumMod val="75000"/>
                  </a:srgbClr>
                </a:solidFill>
                <a:ea typeface="楷体" panose="02010609060101010101" pitchFamily="49" charset="-122"/>
                <a:cs typeface="Times New Roman" panose="02020603050405020304" pitchFamily="18" charset="0"/>
              </a:rPr>
              <a:t>与祖国统一</a:t>
            </a:r>
          </a:p>
        </p:txBody>
      </p:sp>
      <p:sp>
        <p:nvSpPr>
          <p:cNvPr id="6" name="文本框 5"/>
          <p:cNvSpPr txBox="1"/>
          <p:nvPr/>
        </p:nvSpPr>
        <p:spPr>
          <a:xfrm>
            <a:off x="0" y="3192667"/>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13</a:t>
            </a:r>
            <a:r>
              <a:rPr lang="zh-CN" altLang="en-US" sz="5000" dirty="0">
                <a:solidFill>
                  <a:prstClr val="black"/>
                </a:solidFill>
                <a:cs typeface="Times New Roman" panose="02020603050405020304" pitchFamily="18" charset="0"/>
              </a:rPr>
              <a:t>课　香港和澳门回归祖国</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年代，在完成祖国统一大业中具有重要里程碑意义的历史事件是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对香港和澳门恢复行使主权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全国人大通过《反分裂国家法》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两岸全面实现通航、通邮、通商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全国人大常委会发表《告台湾同胞书》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06275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年，青藏铁路全线通车；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年，港珠澳大桥正式开通。它们对国家发展的共同作用是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健全交通网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改善民生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有利于维护民族团结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发展高科技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巩固国防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有利于海峡两岸交往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0271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香港问题为什么能够谈成呢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并不是我们参加谈判的人有特殊的本领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主要是我们这个国家这几年发展起来了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是个兴旺发达的国家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有力量的国家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而且是个值得信任的国家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香港问题能够解决好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还是由于</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的根本方针或者说战略搞对了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邓小平</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《在中央顾问委员会第三次全体会议上的讲话》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36712"/>
            <a:ext cx="7246520" cy="1051400"/>
          </a:xfrm>
          <a:prstGeom prst="rect">
            <a:avLst/>
          </a:prstGeom>
        </p:spPr>
      </p:pic>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在中英香港交接仪式上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英国国旗和香港旗缓缓降落。它标志着英国在香港一个半世纪的殖民统治结束了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中国国旗和香港特别行政区区旗徐徐升起。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方针在港澳的成功实践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是全世界公认的</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对两岸关系发展具有</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启示性意义</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在未来两岸关系发展中</a:t>
            </a:r>
            <a:r>
              <a:rPr lang="zh-CN" altLang="zh-CN"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方针也将不断丰富和发展</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spc="-6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方针实践上</a:t>
            </a:r>
            <a:r>
              <a:rPr lang="zh-CN" altLang="zh-CN"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香港走出了第一步</a:t>
            </a:r>
            <a:r>
              <a:rPr lang="zh-CN" altLang="zh-CN"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许多困难是过去从未遇到的</a:t>
            </a:r>
            <a:r>
              <a:rPr lang="zh-CN" altLang="zh-CN"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这些经验都可以在交流交往中提供给台湾同胞</a:t>
            </a:r>
            <a:r>
              <a:rPr lang="zh-CN" altLang="zh-CN"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以便今后做得更好、设计得更好。</a:t>
            </a:r>
            <a:endParaRPr lang="zh-CN" altLang="zh-CN" sz="12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根据材料一，概括中国能够解决香港问题的原因。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根据材料二并结合所学知识，概述香港回归祖国的历史意义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构想在香港、澳门的成功实践对处理两岸关系的意义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127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中国综合国力增强；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构想的正确性。</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147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香港回归祖国，标志着中国人民洗雪了百年国耻，在完成祖国统一大业的道路上迈出了重要一步。</a:t>
            </a:r>
            <a:endParaRPr lang="zh-CN" altLang="en-US" dirty="0"/>
          </a:p>
        </p:txBody>
      </p:sp>
      <p:sp>
        <p:nvSpPr>
          <p:cNvPr id="5" name="内容占位符 3"/>
          <p:cNvSpPr txBox="1">
            <a:spLocks/>
          </p:cNvSpPr>
          <p:nvPr/>
        </p:nvSpPr>
        <p:spPr bwMode="auto">
          <a:xfrm>
            <a:off x="360854" y="45547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方针对两岸关系发展具有启示性意义；港澳的经验可以在交流交往中提供给台湾同胞，促进两岸关系发展，推动祖国和平统一。</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5078313"/>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一国两制</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的构想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从维护祖国和中华民族根本利益出发，创造性地提出了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伟大构想的人是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周恩来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邓小平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江泽民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邓小平曾在不同场合说，香港回归祖国后，香港居民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马照跑、股照炒、舞照跳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。归根到底就是香港回归祖国后，其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社会制度不变</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法律制度不变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生活方式不变</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经济制度不变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5239" y="787289"/>
            <a:ext cx="6594063" cy="913519"/>
          </a:xfrm>
          <a:prstGeom prst="rect">
            <a:avLst/>
          </a:prstGeom>
        </p:spPr>
      </p:pic>
      <p:sp>
        <p:nvSpPr>
          <p:cNvPr id="5" name="矩形 4"/>
          <p:cNvSpPr/>
          <p:nvPr/>
        </p:nvSpPr>
        <p:spPr>
          <a:xfrm>
            <a:off x="910630" y="285293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7" name="矩形 6"/>
          <p:cNvSpPr/>
          <p:nvPr/>
        </p:nvSpPr>
        <p:spPr>
          <a:xfrm>
            <a:off x="6086194" y="5039552"/>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香港和澳门回归祖国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紫荆开后白莲开，喜事翩跹接踵来。神州大地齐欢庆，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谱新篇。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紫荆开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香港回归祖国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澳门回归祖国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台湾当局调整</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三不</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西藏和平解放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023198" y="1988840"/>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照片定格了历史。某照片反映了香港市民在大雨中向中国人民解放军驻港部队赠送牌匾的情景，它足以说明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国家统一是民心所向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我国国际地位大大提高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和平统一是重要原则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港澳地区经济得到发展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86295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班历史活动课上播放了一首歌曲，下面是该歌曲的部分歌词。该歌词中蕴含了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人们对外来侵略者的愤慨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澳门回归祖国的热切渴望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香港人民回归祖国的期盼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实现祖国完全统一的喜悦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41412" y="873552"/>
            <a:ext cx="2329458" cy="426520"/>
          </a:xfrm>
          <a:prstGeom prst="rect">
            <a:avLst/>
          </a:prstGeom>
        </p:spPr>
      </p:pic>
      <p:sp>
        <p:nvSpPr>
          <p:cNvPr id="5" name="矩形 4"/>
          <p:cNvSpPr/>
          <p:nvPr/>
        </p:nvSpPr>
        <p:spPr>
          <a:xfrm>
            <a:off x="2681020" y="1427504"/>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pic>
        <p:nvPicPr>
          <p:cNvPr id="6" name="图片 5"/>
          <p:cNvPicPr>
            <a:picLocks noChangeAspect="1"/>
          </p:cNvPicPr>
          <p:nvPr/>
        </p:nvPicPr>
        <p:blipFill>
          <a:blip r:embed="rId3"/>
          <a:stretch>
            <a:fillRect/>
          </a:stretch>
        </p:blipFill>
        <p:spPr>
          <a:xfrm>
            <a:off x="4583038" y="1988840"/>
            <a:ext cx="6427917" cy="2880120"/>
          </a:xfrm>
          <a:prstGeom prst="rect">
            <a:avLst/>
          </a:prstGeom>
        </p:spPr>
      </p:pic>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保持香港、澳门长期繁荣稳定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日，《中华人民共和国香港特别行政区维护国家安全法》通过并正式生效。该法坚守</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之本，兼顾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差异，是中国立法实践的又一创新。这一立法的主要目的是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加强内地与香港的交流</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扩大对外开放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加强海峡两岸经济交流</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维护国家统一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070870" y="254282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粤港澳大湾区包括香港特别行政区、澳门特别行政区和广东省广州市、深圳市等九个市，总面积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万平方千米，是中国开放程度最高、经济活力最强的区域之一，在国家发展大局中具有重要战略地位。对于大湾区建设，下列说法正确的是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加强海峡两岸友好往来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洗雪百年国耻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促进港澳长期繁荣稳定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推进祖国统一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343678"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73153"/>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的关系、中央与特别行政区的关系，习近平形象地指出，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是根，根深才能叶茂；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是本，本固才能枝荣。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的核心内涵是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优先保障两种制度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建立大国特色外交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坚持一个中国原则</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维持和平统一</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7050" y="978695"/>
            <a:ext cx="6510244" cy="866129"/>
          </a:xfrm>
          <a:prstGeom prst="rect">
            <a:avLst/>
          </a:prstGeom>
        </p:spPr>
      </p:pic>
      <p:sp>
        <p:nvSpPr>
          <p:cNvPr id="5" name="矩形 4"/>
          <p:cNvSpPr/>
          <p:nvPr/>
        </p:nvSpPr>
        <p:spPr>
          <a:xfrm>
            <a:off x="1469110" y="322623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香港特别行政区是中华人民共和国不可分离的部分。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全国人民代表大会授权香港特别行政区依照本法的规定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享有行政管理权、立法权、独立的司法权和终审权。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《中华人民共和国香港特别行政区基本法》的这些条款</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推动了经济体制改革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完善了民族区域自治制度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促进了经济特区建设</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51734"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sz="2400"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597</Words>
  <Application>Microsoft Office PowerPoint</Application>
  <PresentationFormat>自定义</PresentationFormat>
  <Paragraphs>77</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296</cp:revision>
  <dcterms:created xsi:type="dcterms:W3CDTF">2020-11-06T05:24:40Z</dcterms:created>
  <dcterms:modified xsi:type="dcterms:W3CDTF">2024-12-16T11:15:04Z</dcterms:modified>
</cp:coreProperties>
</file>